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04T20:23:21.703" v="482" actId="1035"/>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11/13/2024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8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449947" y="4853348"/>
            <a:ext cx="7440063" cy="1886213"/>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591504" y="4808482"/>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6923728"/>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3765525" y="7163500"/>
            <a:ext cx="4277322" cy="1743318"/>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3678621" y="7078717"/>
            <a:ext cx="1728952"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2402846" y="8937024"/>
            <a:ext cx="3534268" cy="3115110"/>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564483"/>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344510" y="8261131"/>
            <a:ext cx="3342290" cy="2506716"/>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427174"/>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
        <p:nvSpPr>
          <p:cNvPr id="2" name="TextBox 1">
            <a:extLst>
              <a:ext uri="{FF2B5EF4-FFF2-40B4-BE49-F238E27FC236}">
                <a16:creationId xmlns:a16="http://schemas.microsoft.com/office/drawing/2014/main" id="{D0F91622-6CB4-F6C1-A0E3-A8FA6C3B9AF6}"/>
              </a:ext>
            </a:extLst>
          </p:cNvPr>
          <p:cNvSpPr txBox="1"/>
          <p:nvPr/>
        </p:nvSpPr>
        <p:spPr>
          <a:xfrm>
            <a:off x="2443655" y="11822668"/>
            <a:ext cx="5962273" cy="369332"/>
          </a:xfrm>
          <a:prstGeom prst="rect">
            <a:avLst/>
          </a:prstGeom>
          <a:noFill/>
        </p:spPr>
        <p:txBody>
          <a:bodyPr wrap="none" rtlCol="0">
            <a:spAutoFit/>
          </a:bodyPr>
          <a:lstStyle/>
          <a:p>
            <a:r>
              <a:rPr lang="en-US" dirty="0"/>
              <a:t>The Net Positive Suction Head is gotten from pump curves </a:t>
            </a:r>
          </a:p>
        </p:txBody>
      </p:sp>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884825" y="0"/>
            <a:ext cx="7029466" cy="1259826"/>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330267"/>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2571343" y="5880537"/>
            <a:ext cx="6115457" cy="369332"/>
          </a:xfrm>
          <a:prstGeom prst="rect">
            <a:avLst/>
          </a:prstGeom>
          <a:noFill/>
        </p:spPr>
        <p:txBody>
          <a:bodyPr wrap="none" rtlCol="0">
            <a:spAutoFit/>
          </a:bodyPr>
          <a:lstStyle/>
          <a:p>
            <a:r>
              <a:rPr lang="en-US" dirty="0"/>
              <a:t>The first number on the curve labels is the nominal diameter</a:t>
            </a:r>
          </a:p>
        </p:txBody>
      </p:sp>
      <p:sp>
        <p:nvSpPr>
          <p:cNvPr id="2" name="TextBox 1">
            <a:extLst>
              <a:ext uri="{FF2B5EF4-FFF2-40B4-BE49-F238E27FC236}">
                <a16:creationId xmlns:a16="http://schemas.microsoft.com/office/drawing/2014/main" id="{59FAE105-BA9F-20CB-AF6F-010AF11B2567}"/>
              </a:ext>
            </a:extLst>
          </p:cNvPr>
          <p:cNvSpPr txBox="1"/>
          <p:nvPr/>
        </p:nvSpPr>
        <p:spPr>
          <a:xfrm>
            <a:off x="2454165" y="6111765"/>
            <a:ext cx="3547381" cy="461665"/>
          </a:xfrm>
          <a:prstGeom prst="rect">
            <a:avLst/>
          </a:prstGeom>
          <a:noFill/>
        </p:spPr>
        <p:txBody>
          <a:bodyPr wrap="none" rtlCol="0">
            <a:spAutoFit/>
          </a:bodyPr>
          <a:lstStyle/>
          <a:p>
            <a:r>
              <a:rPr lang="en-US" sz="2400" dirty="0"/>
              <a:t>Pump Performance Chart</a:t>
            </a:r>
          </a:p>
        </p:txBody>
      </p:sp>
      <p:pic>
        <p:nvPicPr>
          <p:cNvPr id="7" name="Picture 6">
            <a:extLst>
              <a:ext uri="{FF2B5EF4-FFF2-40B4-BE49-F238E27FC236}">
                <a16:creationId xmlns:a16="http://schemas.microsoft.com/office/drawing/2014/main" id="{988A8835-A454-0EFE-27D0-5577396342B8}"/>
              </a:ext>
            </a:extLst>
          </p:cNvPr>
          <p:cNvPicPr>
            <a:picLocks noChangeAspect="1"/>
          </p:cNvPicPr>
          <p:nvPr/>
        </p:nvPicPr>
        <p:blipFill>
          <a:blip r:embed="rId4"/>
          <a:stretch>
            <a:fillRect/>
          </a:stretch>
        </p:blipFill>
        <p:spPr>
          <a:xfrm>
            <a:off x="409904" y="6566903"/>
            <a:ext cx="8087710" cy="5593565"/>
          </a:xfrm>
          <a:prstGeom prst="rect">
            <a:avLst/>
          </a:prstGeom>
        </p:spPr>
      </p:pic>
      <p:sp>
        <p:nvSpPr>
          <p:cNvPr id="8" name="TextBox 7">
            <a:extLst>
              <a:ext uri="{FF2B5EF4-FFF2-40B4-BE49-F238E27FC236}">
                <a16:creationId xmlns:a16="http://schemas.microsoft.com/office/drawing/2014/main" id="{721E23F2-1EBD-ED6C-A7A3-FC454F88171D}"/>
              </a:ext>
            </a:extLst>
          </p:cNvPr>
          <p:cNvSpPr txBox="1"/>
          <p:nvPr/>
        </p:nvSpPr>
        <p:spPr>
          <a:xfrm>
            <a:off x="3578773" y="6873765"/>
            <a:ext cx="4966138" cy="923330"/>
          </a:xfrm>
          <a:prstGeom prst="rect">
            <a:avLst/>
          </a:prstGeom>
          <a:solidFill>
            <a:schemeClr val="bg1"/>
          </a:solidFill>
        </p:spPr>
        <p:txBody>
          <a:bodyPr wrap="square" rtlCol="0">
            <a:spAutoFit/>
          </a:bodyPr>
          <a:lstStyle/>
          <a:p>
            <a:r>
              <a:rPr lang="en-US" dirty="0"/>
              <a:t>The BHPs are for water. If you want to find BHP for anything other than water, use this equation found previously</a:t>
            </a:r>
          </a:p>
        </p:txBody>
      </p:sp>
      <p:pic>
        <p:nvPicPr>
          <p:cNvPr id="9" name="Picture 8">
            <a:extLst>
              <a:ext uri="{FF2B5EF4-FFF2-40B4-BE49-F238E27FC236}">
                <a16:creationId xmlns:a16="http://schemas.microsoft.com/office/drawing/2014/main" id="{6FC9A18A-B32A-0D2E-2498-30A6CA1580F9}"/>
              </a:ext>
            </a:extLst>
          </p:cNvPr>
          <p:cNvPicPr>
            <a:picLocks noChangeAspect="1"/>
          </p:cNvPicPr>
          <p:nvPr/>
        </p:nvPicPr>
        <p:blipFill>
          <a:blip r:embed="rId5"/>
          <a:stretch>
            <a:fillRect/>
          </a:stretch>
        </p:blipFill>
        <p:spPr>
          <a:xfrm>
            <a:off x="5690856" y="7494127"/>
            <a:ext cx="2302260" cy="782768"/>
          </a:xfrm>
          <a:prstGeom prst="rect">
            <a:avLst/>
          </a:prstGeom>
        </p:spPr>
      </p:pic>
    </p:spTree>
    <p:extLst>
      <p:ext uri="{BB962C8B-B14F-4D97-AF65-F5344CB8AC3E}">
        <p14:creationId xmlns:p14="http://schemas.microsoft.com/office/powerpoint/2010/main" val="448692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1BD92-44FD-5733-D094-6EE3639C16D4}"/>
              </a:ext>
            </a:extLst>
          </p:cNvPr>
          <p:cNvSpPr txBox="1"/>
          <p:nvPr/>
        </p:nvSpPr>
        <p:spPr>
          <a:xfrm>
            <a:off x="2490951" y="0"/>
            <a:ext cx="3609771" cy="461665"/>
          </a:xfrm>
          <a:prstGeom prst="rect">
            <a:avLst/>
          </a:prstGeom>
          <a:noFill/>
        </p:spPr>
        <p:txBody>
          <a:bodyPr wrap="none" rtlCol="0">
            <a:spAutoFit/>
          </a:bodyPr>
          <a:lstStyle/>
          <a:p>
            <a:r>
              <a:rPr lang="en-US" sz="2400" dirty="0"/>
              <a:t>Pump Selection Problems</a:t>
            </a:r>
          </a:p>
        </p:txBody>
      </p:sp>
      <p:sp>
        <p:nvSpPr>
          <p:cNvPr id="3" name="TextBox 2">
            <a:extLst>
              <a:ext uri="{FF2B5EF4-FFF2-40B4-BE49-F238E27FC236}">
                <a16:creationId xmlns:a16="http://schemas.microsoft.com/office/drawing/2014/main" id="{F2589840-DD82-2920-AC09-ADEB7BE66963}"/>
              </a:ext>
            </a:extLst>
          </p:cNvPr>
          <p:cNvSpPr txBox="1"/>
          <p:nvPr/>
        </p:nvSpPr>
        <p:spPr>
          <a:xfrm>
            <a:off x="0" y="504497"/>
            <a:ext cx="7140160" cy="923330"/>
          </a:xfrm>
          <a:prstGeom prst="rect">
            <a:avLst/>
          </a:prstGeom>
          <a:noFill/>
        </p:spPr>
        <p:txBody>
          <a:bodyPr wrap="none" rtlCol="0">
            <a:spAutoFit/>
          </a:bodyPr>
          <a:lstStyle/>
          <a:p>
            <a:r>
              <a:rPr lang="en-US" dirty="0"/>
              <a:t>Selecting Pump: Like unknown driving force problem with minor losses</a:t>
            </a:r>
          </a:p>
          <a:p>
            <a:pPr marL="285750" indent="-285750">
              <a:buFont typeface="Arial" panose="020B0604020202020204" pitchFamily="34" charset="0"/>
              <a:buChar char="•"/>
            </a:pPr>
            <a:r>
              <a:rPr lang="en-US" dirty="0"/>
              <a:t>Find pump head</a:t>
            </a:r>
          </a:p>
          <a:p>
            <a:pPr marL="285750" indent="-285750">
              <a:buFont typeface="Arial" panose="020B0604020202020204" pitchFamily="34" charset="0"/>
              <a:buChar char="•"/>
            </a:pPr>
            <a:r>
              <a:rPr lang="en-US" dirty="0"/>
              <a:t>Use pump performance chart to select your impeller diameter</a:t>
            </a:r>
          </a:p>
        </p:txBody>
      </p:sp>
      <p:pic>
        <p:nvPicPr>
          <p:cNvPr id="5" name="Picture 4">
            <a:extLst>
              <a:ext uri="{FF2B5EF4-FFF2-40B4-BE49-F238E27FC236}">
                <a16:creationId xmlns:a16="http://schemas.microsoft.com/office/drawing/2014/main" id="{1433451E-6E89-8FBC-C020-4D57621988CD}"/>
              </a:ext>
            </a:extLst>
          </p:cNvPr>
          <p:cNvPicPr>
            <a:picLocks noChangeAspect="1"/>
          </p:cNvPicPr>
          <p:nvPr/>
        </p:nvPicPr>
        <p:blipFill>
          <a:blip r:embed="rId2"/>
          <a:stretch>
            <a:fillRect/>
          </a:stretch>
        </p:blipFill>
        <p:spPr>
          <a:xfrm>
            <a:off x="1386687" y="1466193"/>
            <a:ext cx="6149231" cy="4303666"/>
          </a:xfrm>
          <a:prstGeom prst="rect">
            <a:avLst/>
          </a:prstGeom>
        </p:spPr>
      </p:pic>
      <p:sp>
        <p:nvSpPr>
          <p:cNvPr id="6" name="TextBox 5">
            <a:extLst>
              <a:ext uri="{FF2B5EF4-FFF2-40B4-BE49-F238E27FC236}">
                <a16:creationId xmlns:a16="http://schemas.microsoft.com/office/drawing/2014/main" id="{88CF183C-DB44-F46B-CA5B-FFBCA61BCA00}"/>
              </a:ext>
            </a:extLst>
          </p:cNvPr>
          <p:cNvSpPr txBox="1"/>
          <p:nvPr/>
        </p:nvSpPr>
        <p:spPr>
          <a:xfrm>
            <a:off x="0" y="5927834"/>
            <a:ext cx="8686800" cy="1754326"/>
          </a:xfrm>
          <a:prstGeom prst="rect">
            <a:avLst/>
          </a:prstGeom>
          <a:noFill/>
        </p:spPr>
        <p:txBody>
          <a:bodyPr wrap="square" rtlCol="0">
            <a:spAutoFit/>
          </a:bodyPr>
          <a:lstStyle/>
          <a:p>
            <a:r>
              <a:rPr lang="en-US" dirty="0"/>
              <a:t>Calculating maximum suction</a:t>
            </a:r>
          </a:p>
          <a:p>
            <a:pPr marL="285750" indent="-285750">
              <a:buFont typeface="Arial" panose="020B0604020202020204" pitchFamily="34" charset="0"/>
              <a:buChar char="•"/>
            </a:pPr>
            <a:r>
              <a:rPr lang="en-US" dirty="0"/>
              <a:t>Use the hmax equation to find the maximum height your pump can suck from without cavitation</a:t>
            </a:r>
          </a:p>
          <a:p>
            <a:pPr marL="285750" indent="-285750">
              <a:buFont typeface="Arial" panose="020B0604020202020204" pitchFamily="34" charset="0"/>
              <a:buChar char="•"/>
            </a:pPr>
            <a:r>
              <a:rPr lang="en-US" dirty="0"/>
              <a:t>When solving for major losses, the L will be assumed to be the hmax, meaning you will have to rearrange to solve for it</a:t>
            </a:r>
          </a:p>
          <a:p>
            <a:pPr marL="285750" indent="-285750">
              <a:buFont typeface="Arial" panose="020B0604020202020204" pitchFamily="34" charset="0"/>
              <a:buChar char="•"/>
            </a:pPr>
            <a:r>
              <a:rPr lang="en-US" dirty="0"/>
              <a:t>Net positive suction head is gotten from the pump performance chart</a:t>
            </a:r>
          </a:p>
        </p:txBody>
      </p:sp>
      <p:pic>
        <p:nvPicPr>
          <p:cNvPr id="8" name="Picture 7">
            <a:extLst>
              <a:ext uri="{FF2B5EF4-FFF2-40B4-BE49-F238E27FC236}">
                <a16:creationId xmlns:a16="http://schemas.microsoft.com/office/drawing/2014/main" id="{25BA90F4-E9F3-B1B7-3E5A-8DAB73E618E2}"/>
              </a:ext>
            </a:extLst>
          </p:cNvPr>
          <p:cNvPicPr>
            <a:picLocks noChangeAspect="1"/>
          </p:cNvPicPr>
          <p:nvPr/>
        </p:nvPicPr>
        <p:blipFill>
          <a:blip r:embed="rId3"/>
          <a:stretch>
            <a:fillRect/>
          </a:stretch>
        </p:blipFill>
        <p:spPr>
          <a:xfrm>
            <a:off x="1135300" y="7859057"/>
            <a:ext cx="5727628" cy="985398"/>
          </a:xfrm>
          <a:prstGeom prst="rect">
            <a:avLst/>
          </a:prstGeom>
        </p:spPr>
      </p:pic>
      <p:pic>
        <p:nvPicPr>
          <p:cNvPr id="10" name="Picture 9">
            <a:extLst>
              <a:ext uri="{FF2B5EF4-FFF2-40B4-BE49-F238E27FC236}">
                <a16:creationId xmlns:a16="http://schemas.microsoft.com/office/drawing/2014/main" id="{CF738055-2B73-21D8-C0B4-33AFBE3036AD}"/>
              </a:ext>
            </a:extLst>
          </p:cNvPr>
          <p:cNvPicPr>
            <a:picLocks noChangeAspect="1"/>
          </p:cNvPicPr>
          <p:nvPr/>
        </p:nvPicPr>
        <p:blipFill>
          <a:blip r:embed="rId4"/>
          <a:stretch>
            <a:fillRect/>
          </a:stretch>
        </p:blipFill>
        <p:spPr>
          <a:xfrm>
            <a:off x="1104710" y="8947883"/>
            <a:ext cx="6084365" cy="572915"/>
          </a:xfrm>
          <a:prstGeom prst="rect">
            <a:avLst/>
          </a:prstGeom>
        </p:spPr>
      </p:pic>
      <p:pic>
        <p:nvPicPr>
          <p:cNvPr id="12" name="Picture 11">
            <a:extLst>
              <a:ext uri="{FF2B5EF4-FFF2-40B4-BE49-F238E27FC236}">
                <a16:creationId xmlns:a16="http://schemas.microsoft.com/office/drawing/2014/main" id="{B3A73F7A-ECDC-1914-9EC1-76EB8551455E}"/>
              </a:ext>
            </a:extLst>
          </p:cNvPr>
          <p:cNvPicPr>
            <a:picLocks noChangeAspect="1"/>
          </p:cNvPicPr>
          <p:nvPr/>
        </p:nvPicPr>
        <p:blipFill>
          <a:blip r:embed="rId5"/>
          <a:stretch>
            <a:fillRect/>
          </a:stretch>
        </p:blipFill>
        <p:spPr>
          <a:xfrm>
            <a:off x="1537490" y="9664043"/>
            <a:ext cx="5205664" cy="961916"/>
          </a:xfrm>
          <a:prstGeom prst="rect">
            <a:avLst/>
          </a:prstGeom>
        </p:spPr>
      </p:pic>
      <p:pic>
        <p:nvPicPr>
          <p:cNvPr id="14" name="Picture 13">
            <a:extLst>
              <a:ext uri="{FF2B5EF4-FFF2-40B4-BE49-F238E27FC236}">
                <a16:creationId xmlns:a16="http://schemas.microsoft.com/office/drawing/2014/main" id="{935B7313-AF21-66A5-B660-4943B33C1803}"/>
              </a:ext>
            </a:extLst>
          </p:cNvPr>
          <p:cNvPicPr>
            <a:picLocks noChangeAspect="1"/>
          </p:cNvPicPr>
          <p:nvPr/>
        </p:nvPicPr>
        <p:blipFill>
          <a:blip r:embed="rId6"/>
          <a:stretch>
            <a:fillRect/>
          </a:stretch>
        </p:blipFill>
        <p:spPr>
          <a:xfrm>
            <a:off x="2585049" y="10690276"/>
            <a:ext cx="3042045" cy="1070800"/>
          </a:xfrm>
          <a:prstGeom prst="rect">
            <a:avLst/>
          </a:prstGeom>
        </p:spPr>
      </p:pic>
    </p:spTree>
    <p:extLst>
      <p:ext uri="{BB962C8B-B14F-4D97-AF65-F5344CB8AC3E}">
        <p14:creationId xmlns:p14="http://schemas.microsoft.com/office/powerpoint/2010/main" val="63711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B4DFE-D5F2-76A4-F2A3-E1FDBF454DB3}"/>
              </a:ext>
            </a:extLst>
          </p:cNvPr>
          <p:cNvPicPr>
            <a:picLocks noChangeAspect="1"/>
          </p:cNvPicPr>
          <p:nvPr/>
        </p:nvPicPr>
        <p:blipFill>
          <a:blip r:embed="rId2"/>
          <a:stretch>
            <a:fillRect/>
          </a:stretch>
        </p:blipFill>
        <p:spPr>
          <a:xfrm>
            <a:off x="754591" y="0"/>
            <a:ext cx="7335274" cy="5525271"/>
          </a:xfrm>
          <a:prstGeom prst="rect">
            <a:avLst/>
          </a:prstGeom>
        </p:spPr>
      </p:pic>
      <p:sp>
        <p:nvSpPr>
          <p:cNvPr id="5" name="TextBox 4">
            <a:extLst>
              <a:ext uri="{FF2B5EF4-FFF2-40B4-BE49-F238E27FC236}">
                <a16:creationId xmlns:a16="http://schemas.microsoft.com/office/drawing/2014/main" id="{FFDFEAD0-328E-E895-E35B-B2FE0F76D72E}"/>
              </a:ext>
            </a:extLst>
          </p:cNvPr>
          <p:cNvSpPr txBox="1"/>
          <p:nvPr/>
        </p:nvSpPr>
        <p:spPr>
          <a:xfrm>
            <a:off x="394140" y="5612523"/>
            <a:ext cx="8087710" cy="369332"/>
          </a:xfrm>
          <a:prstGeom prst="rect">
            <a:avLst/>
          </a:prstGeom>
          <a:noFill/>
        </p:spPr>
        <p:txBody>
          <a:bodyPr wrap="square" rtlCol="0">
            <a:spAutoFit/>
          </a:bodyPr>
          <a:lstStyle/>
          <a:p>
            <a:r>
              <a:rPr lang="en-US" dirty="0"/>
              <a:t>The 2 parallel pump curve line is just doubled the flowrate of the 1 pump curve</a:t>
            </a:r>
          </a:p>
        </p:txBody>
      </p:sp>
      <p:pic>
        <p:nvPicPr>
          <p:cNvPr id="7" name="Picture 6">
            <a:extLst>
              <a:ext uri="{FF2B5EF4-FFF2-40B4-BE49-F238E27FC236}">
                <a16:creationId xmlns:a16="http://schemas.microsoft.com/office/drawing/2014/main" id="{12DB0E37-91AD-B632-C8DF-19500A23B8D3}"/>
              </a:ext>
            </a:extLst>
          </p:cNvPr>
          <p:cNvPicPr>
            <a:picLocks noChangeAspect="1"/>
          </p:cNvPicPr>
          <p:nvPr/>
        </p:nvPicPr>
        <p:blipFill>
          <a:blip r:embed="rId3"/>
          <a:stretch>
            <a:fillRect/>
          </a:stretch>
        </p:blipFill>
        <p:spPr>
          <a:xfrm>
            <a:off x="629941" y="6193498"/>
            <a:ext cx="7363853" cy="5449060"/>
          </a:xfrm>
          <a:prstGeom prst="rect">
            <a:avLst/>
          </a:prstGeom>
        </p:spPr>
      </p:pic>
    </p:spTree>
    <p:extLst>
      <p:ext uri="{BB962C8B-B14F-4D97-AF65-F5344CB8AC3E}">
        <p14:creationId xmlns:p14="http://schemas.microsoft.com/office/powerpoint/2010/main" val="392662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3956</TotalTime>
  <Words>4624</Words>
  <Application>Microsoft Office PowerPoint</Application>
  <PresentationFormat>Custom</PresentationFormat>
  <Paragraphs>573</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33</cp:revision>
  <dcterms:created xsi:type="dcterms:W3CDTF">2024-08-20T15:24:36Z</dcterms:created>
  <dcterms:modified xsi:type="dcterms:W3CDTF">2024-11-13T19:55:43Z</dcterms:modified>
</cp:coreProperties>
</file>